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69" r:id="rId3"/>
    <p:sldId id="257" r:id="rId4"/>
    <p:sldId id="258" r:id="rId5"/>
    <p:sldId id="259" r:id="rId6"/>
    <p:sldId id="260" r:id="rId7"/>
    <p:sldId id="263" r:id="rId8"/>
    <p:sldId id="264" r:id="rId9"/>
    <p:sldId id="265" r:id="rId10"/>
    <p:sldId id="268" r:id="rId11"/>
  </p:sldIdLst>
  <p:sldSz cx="14630400" cy="8229600"/>
  <p:notesSz cx="8229600" cy="14630400"/>
  <p:embeddedFontLst>
    <p:embeddedFont>
      <p:font typeface="Alice" panose="020B0604020202020204" charset="0"/>
      <p:regular r:id="rId13"/>
    </p:embeddedFont>
    <p:embeddedFont>
      <p:font typeface="Lora" pitchFamily="2" charset="0"/>
      <p:regular r:id="rId14"/>
      <p:bold r:id="rId15"/>
    </p:embeddedFont>
    <p:embeddedFont>
      <p:font typeface="Lora Bold" charset="0"/>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4" d="100"/>
          <a:sy n="54" d="100"/>
        </p:scale>
        <p:origin x="71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226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BED8B-4040-BFF4-8621-D0EEDD5B25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BB34E-6C3F-82A3-9C2D-E4ED2467A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BB7492-94F8-C4D0-1D1B-3EC96DB86D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F462D9-D1DC-166C-F841-812E105B2185}"/>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377853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sp>
        <p:nvSpPr>
          <p:cNvPr id="3" name="Text 0"/>
          <p:cNvSpPr/>
          <p:nvPr/>
        </p:nvSpPr>
        <p:spPr>
          <a:xfrm>
            <a:off x="975241" y="1829753"/>
            <a:ext cx="7420094"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NLP Project Ideas</a:t>
            </a:r>
          </a:p>
          <a:p>
            <a:pPr marL="342900" indent="-342900">
              <a:lnSpc>
                <a:spcPts val="5550"/>
              </a:lnSpc>
              <a:buFont typeface="Arial" panose="020B0604020202020204" pitchFamily="34" charset="0"/>
              <a:buChar char="•"/>
            </a:pPr>
            <a:r>
              <a:rPr lang="en-US" sz="3200" dirty="0">
                <a:solidFill>
                  <a:srgbClr val="233E32"/>
                </a:solidFill>
                <a:latin typeface="Alice" pitchFamily="34" charset="0"/>
                <a:ea typeface="Alice" pitchFamily="34" charset="-122"/>
                <a:cs typeface="Alice" pitchFamily="34" charset="-120"/>
              </a:rPr>
              <a:t>Sukkur IBA Chatbot</a:t>
            </a:r>
          </a:p>
          <a:p>
            <a:pPr marL="342900" indent="-342900">
              <a:lnSpc>
                <a:spcPts val="5550"/>
              </a:lnSpc>
              <a:buFont typeface="Arial" panose="020B0604020202020204" pitchFamily="34" charset="0"/>
              <a:buChar char="•"/>
            </a:pPr>
            <a:r>
              <a:rPr lang="en-US" sz="3200" dirty="0">
                <a:solidFill>
                  <a:srgbClr val="152D47"/>
                </a:solidFill>
                <a:latin typeface="Alice" panose="020B0604020202020204" charset="0"/>
                <a:ea typeface="Alice" panose="020B0604020202020204" charset="0"/>
                <a:cs typeface="Crimson Pro Semi Bold" pitchFamily="34" charset="-120"/>
              </a:rPr>
              <a:t>Text Modification Application for Student Feedback</a:t>
            </a:r>
            <a:endParaRPr lang="en-US" sz="3200" dirty="0">
              <a:latin typeface="Alice" panose="020B0604020202020204" charset="0"/>
              <a:ea typeface="Alice" panose="020B0604020202020204" charset="0"/>
            </a:endParaRPr>
          </a:p>
          <a:p>
            <a:pPr marL="685800" indent="-685800">
              <a:lnSpc>
                <a:spcPts val="5550"/>
              </a:lnSpc>
              <a:buFont typeface="Arial" panose="020B0604020202020204" pitchFamily="34" charset="0"/>
              <a:buChar char="•"/>
            </a:pPr>
            <a:endParaRPr lang="en-US" sz="4450" dirty="0">
              <a:solidFill>
                <a:srgbClr val="233E32"/>
              </a:solidFill>
              <a:latin typeface="Alice" pitchFamily="34" charset="0"/>
              <a:ea typeface="Alice" pitchFamily="34" charset="-122"/>
              <a:cs typeface="Alice" pitchFamily="34" charset="-120"/>
            </a:endParaRPr>
          </a:p>
          <a:p>
            <a:pPr>
              <a:lnSpc>
                <a:spcPts val="5550"/>
              </a:lnSpc>
            </a:pPr>
            <a:r>
              <a:rPr lang="en-US" sz="4450" dirty="0">
                <a:solidFill>
                  <a:srgbClr val="233E32"/>
                </a:solidFill>
                <a:latin typeface="Alice" pitchFamily="34" charset="0"/>
                <a:ea typeface="Alice" pitchFamily="34" charset="-122"/>
                <a:cs typeface="Alice" pitchFamily="34" charset="-120"/>
              </a:rPr>
              <a:t> </a:t>
            </a:r>
          </a:p>
          <a:p>
            <a:pPr marL="0" indent="0">
              <a:lnSpc>
                <a:spcPts val="5550"/>
              </a:lnSpc>
              <a:buNone/>
            </a:pPr>
            <a:br>
              <a:rPr lang="en-US" sz="4450" dirty="0">
                <a:solidFill>
                  <a:srgbClr val="233E32"/>
                </a:solidFill>
                <a:latin typeface="Alice" pitchFamily="34" charset="0"/>
                <a:ea typeface="Alice" pitchFamily="34" charset="-122"/>
                <a:cs typeface="Alice" pitchFamily="34" charset="-120"/>
              </a:rPr>
            </a:br>
            <a:endParaRPr lang="en-US" sz="4450" dirty="0"/>
          </a:p>
        </p:txBody>
      </p:sp>
      <p:sp>
        <p:nvSpPr>
          <p:cNvPr id="5" name="Shape 2"/>
          <p:cNvSpPr/>
          <p:nvPr/>
        </p:nvSpPr>
        <p:spPr>
          <a:xfrm>
            <a:off x="793790" y="5311140"/>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7" name="Text 3"/>
          <p:cNvSpPr/>
          <p:nvPr/>
        </p:nvSpPr>
        <p:spPr>
          <a:xfrm>
            <a:off x="1270040" y="5294233"/>
            <a:ext cx="1955840" cy="396835"/>
          </a:xfrm>
          <a:prstGeom prst="rect">
            <a:avLst/>
          </a:prstGeom>
          <a:noFill/>
          <a:ln/>
        </p:spPr>
        <p:txBody>
          <a:bodyPr wrap="none" lIns="0" tIns="0" rIns="0" bIns="0" rtlCol="0" anchor="t"/>
          <a:lstStyle/>
          <a:p>
            <a:pPr marL="0" indent="0" algn="l">
              <a:lnSpc>
                <a:spcPts val="3100"/>
              </a:lnSpc>
              <a:buNone/>
            </a:pPr>
            <a:r>
              <a:rPr lang="en-US" sz="2200" b="1" dirty="0">
                <a:solidFill>
                  <a:srgbClr val="2C2821"/>
                </a:solidFill>
                <a:latin typeface="Lora Bold" pitchFamily="34" charset="0"/>
                <a:ea typeface="Lora Bold" pitchFamily="34" charset="-122"/>
                <a:cs typeface="Lora Bold" pitchFamily="34" charset="-120"/>
              </a:rPr>
              <a:t>By: Nimra Mughal </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471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52D47"/>
                </a:solidFill>
                <a:latin typeface="Alice" panose="020B0604020202020204" charset="0"/>
                <a:ea typeface="Alice" panose="020B0604020202020204" charset="0"/>
                <a:cs typeface="Crimson Pro Semi Bold" pitchFamily="34" charset="-120"/>
              </a:rPr>
              <a:t>Conclusion: A Powerful Tool for Improvement</a:t>
            </a:r>
            <a:endParaRPr lang="en-US" sz="4450" dirty="0">
              <a:latin typeface="Alice" panose="020B0604020202020204" charset="0"/>
              <a:ea typeface="Alice" panose="020B0604020202020204" charset="0"/>
            </a:endParaRPr>
          </a:p>
        </p:txBody>
      </p:sp>
      <p:sp>
        <p:nvSpPr>
          <p:cNvPr id="4" name="Text 1"/>
          <p:cNvSpPr/>
          <p:nvPr/>
        </p:nvSpPr>
        <p:spPr>
          <a:xfrm>
            <a:off x="793790" y="390489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Alice" panose="020B0604020202020204" charset="0"/>
                <a:ea typeface="Alice" panose="020B0604020202020204" charset="0"/>
                <a:cs typeface="Heebo" pitchFamily="34" charset="-120"/>
              </a:rPr>
              <a:t>The Text Modification Application will revolutionize student feedback analysis within universities by providing a powerful tool that preserves sentiment, generates actionable insights, and empowers institutions to make data-driven improvements. This innovative application will foster a culture of continuous improvement and create a more positive and productive learning environment for all stakeholders.</a:t>
            </a:r>
            <a:endParaRPr lang="en-US" sz="1750" dirty="0">
              <a:latin typeface="Alice" panose="020B0604020202020204" charset="0"/>
              <a:ea typeface="Alice" panose="020B060402020202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87A90D8-5223-0166-006A-68FEDBACCD6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7E57633-783E-E3DC-4FE0-98FED5622D96}"/>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59485B27-083F-133A-B45C-904579BD7E51}"/>
              </a:ext>
            </a:extLst>
          </p:cNvPr>
          <p:cNvSpPr/>
          <p:nvPr/>
        </p:nvSpPr>
        <p:spPr>
          <a:xfrm>
            <a:off x="793790" y="2538532"/>
            <a:ext cx="7420094"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Sukkur IBA Chatbot Proposal</a:t>
            </a:r>
            <a:endParaRPr lang="en-US" sz="4450" dirty="0"/>
          </a:p>
        </p:txBody>
      </p:sp>
      <p:sp>
        <p:nvSpPr>
          <p:cNvPr id="5" name="Shape 2">
            <a:extLst>
              <a:ext uri="{FF2B5EF4-FFF2-40B4-BE49-F238E27FC236}">
                <a16:creationId xmlns:a16="http://schemas.microsoft.com/office/drawing/2014/main" id="{7A619EB4-84EF-6AA7-5FB7-4122B8518C0A}"/>
              </a:ext>
            </a:extLst>
          </p:cNvPr>
          <p:cNvSpPr/>
          <p:nvPr/>
        </p:nvSpPr>
        <p:spPr>
          <a:xfrm>
            <a:off x="793790" y="5311140"/>
            <a:ext cx="362903" cy="362903"/>
          </a:xfrm>
          <a:prstGeom prst="roundRect">
            <a:avLst>
              <a:gd name="adj" fmla="val 25194296"/>
            </a:avLst>
          </a:prstGeom>
          <a:noFill/>
          <a:ln w="7620">
            <a:solidFill>
              <a:srgbClr val="FFFFFF"/>
            </a:solidFill>
            <a:prstDash val="solid"/>
          </a:ln>
        </p:spPr>
        <p:txBody>
          <a:bodyPr/>
          <a:lstStyle/>
          <a:p>
            <a:endParaRPr lang="en-US"/>
          </a:p>
        </p:txBody>
      </p:sp>
    </p:spTree>
    <p:extLst>
      <p:ext uri="{BB962C8B-B14F-4D97-AF65-F5344CB8AC3E}">
        <p14:creationId xmlns:p14="http://schemas.microsoft.com/office/powerpoint/2010/main" val="2374376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793790" y="2358509"/>
            <a:ext cx="8861346"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Sukkur IBA Chatbot: RAG-powered</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E32"/>
                </a:solidFill>
                <a:latin typeface="Alice" pitchFamily="34" charset="0"/>
                <a:ea typeface="Alice" pitchFamily="34" charset="-122"/>
                <a:cs typeface="Alice" pitchFamily="34" charset="-120"/>
              </a:rPr>
              <a:t>Objective</a:t>
            </a:r>
            <a:endParaRPr lang="en-US" sz="2200" b="1"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Develop an intelligent chatbot for Sukkur IBA University that leverages </a:t>
            </a:r>
            <a:r>
              <a:rPr lang="en-US" sz="1750" b="1" dirty="0">
                <a:solidFill>
                  <a:srgbClr val="2C2821"/>
                </a:solidFill>
                <a:latin typeface="Lora" pitchFamily="34" charset="0"/>
                <a:ea typeface="Lora" pitchFamily="34" charset="-122"/>
                <a:cs typeface="Lora" pitchFamily="34" charset="-120"/>
              </a:rPr>
              <a:t>Retrieval Augmented Generation (RAG) </a:t>
            </a:r>
            <a:r>
              <a:rPr lang="en-US" sz="1750" dirty="0">
                <a:solidFill>
                  <a:srgbClr val="2C2821"/>
                </a:solidFill>
                <a:latin typeface="Lora" pitchFamily="34" charset="0"/>
                <a:ea typeface="Lora" pitchFamily="34" charset="-122"/>
                <a:cs typeface="Lora" pitchFamily="34" charset="-120"/>
              </a:rPr>
              <a:t>to provide </a:t>
            </a:r>
            <a:r>
              <a:rPr lang="en-US" sz="1750" b="1" dirty="0">
                <a:solidFill>
                  <a:srgbClr val="2C2821"/>
                </a:solidFill>
                <a:latin typeface="Lora" pitchFamily="34" charset="0"/>
                <a:ea typeface="Lora" pitchFamily="34" charset="-122"/>
                <a:cs typeface="Lora" pitchFamily="34" charset="-120"/>
              </a:rPr>
              <a:t>accurate and context-aware responses </a:t>
            </a:r>
            <a:r>
              <a:rPr lang="en-US" sz="1750" dirty="0">
                <a:solidFill>
                  <a:srgbClr val="2C2821"/>
                </a:solidFill>
                <a:latin typeface="Lora" pitchFamily="34" charset="0"/>
                <a:ea typeface="Lora" pitchFamily="34" charset="-122"/>
                <a:cs typeface="Lora" pitchFamily="34" charset="-120"/>
              </a:rPr>
              <a:t>to user queries.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3E32"/>
                </a:solidFill>
                <a:latin typeface="Alice" pitchFamily="34" charset="0"/>
                <a:ea typeface="Alice" pitchFamily="34" charset="-122"/>
                <a:cs typeface="Alice" pitchFamily="34" charset="-120"/>
              </a:rPr>
              <a:t>Functionality</a:t>
            </a:r>
            <a:endParaRPr lang="en-US" sz="2200" b="1"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chatbot will </a:t>
            </a:r>
            <a:r>
              <a:rPr lang="en-US" sz="1750" b="1" dirty="0">
                <a:solidFill>
                  <a:srgbClr val="2C2821"/>
                </a:solidFill>
                <a:latin typeface="Lora" pitchFamily="34" charset="0"/>
                <a:ea typeface="Lora" pitchFamily="34" charset="-122"/>
                <a:cs typeface="Lora" pitchFamily="34" charset="-120"/>
              </a:rPr>
              <a:t>scrape relevant data </a:t>
            </a:r>
            <a:r>
              <a:rPr lang="en-US" sz="1750" dirty="0">
                <a:solidFill>
                  <a:srgbClr val="2C2821"/>
                </a:solidFill>
                <a:latin typeface="Lora" pitchFamily="34" charset="0"/>
                <a:ea typeface="Lora" pitchFamily="34" charset="-122"/>
                <a:cs typeface="Lora" pitchFamily="34" charset="-120"/>
              </a:rPr>
              <a:t>from the Sukkur IBA website based on </a:t>
            </a:r>
            <a:r>
              <a:rPr lang="en-US" sz="1750" b="1" dirty="0">
                <a:solidFill>
                  <a:srgbClr val="2C2821"/>
                </a:solidFill>
                <a:latin typeface="Lora" pitchFamily="34" charset="0"/>
                <a:ea typeface="Lora" pitchFamily="34" charset="-122"/>
                <a:cs typeface="Lora" pitchFamily="34" charset="-120"/>
              </a:rPr>
              <a:t>nouns extracted </a:t>
            </a:r>
            <a:r>
              <a:rPr lang="en-US" sz="1750" dirty="0">
                <a:solidFill>
                  <a:srgbClr val="2C2821"/>
                </a:solidFill>
                <a:latin typeface="Lora" pitchFamily="34" charset="0"/>
                <a:ea typeface="Lora" pitchFamily="34" charset="-122"/>
                <a:cs typeface="Lora" pitchFamily="34" charset="-120"/>
              </a:rPr>
              <a:t>from </a:t>
            </a:r>
            <a:r>
              <a:rPr lang="en-US" sz="1750" b="1" dirty="0">
                <a:solidFill>
                  <a:srgbClr val="2C2821"/>
                </a:solidFill>
                <a:latin typeface="Lora" pitchFamily="34" charset="0"/>
                <a:ea typeface="Lora" pitchFamily="34" charset="-122"/>
                <a:cs typeface="Lora" pitchFamily="34" charset="-120"/>
              </a:rPr>
              <a:t>user queries</a:t>
            </a:r>
            <a:r>
              <a:rPr lang="en-US" sz="1750" dirty="0">
                <a:solidFill>
                  <a:srgbClr val="2C2821"/>
                </a:solidFill>
                <a:latin typeface="Lora" pitchFamily="34" charset="0"/>
                <a:ea typeface="Lora" pitchFamily="34" charset="-122"/>
                <a:cs typeface="Lora" pitchFamily="34" charset="-120"/>
              </a:rPr>
              <a:t>, store this data in ChromaDB, and use it to generate tailored responses.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793790" y="122301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Key Components</a:t>
            </a:r>
            <a:endParaRPr lang="en-US" sz="4450" dirty="0"/>
          </a:p>
        </p:txBody>
      </p:sp>
      <p:sp>
        <p:nvSpPr>
          <p:cNvPr id="3" name="Shape 1"/>
          <p:cNvSpPr/>
          <p:nvPr/>
        </p:nvSpPr>
        <p:spPr>
          <a:xfrm>
            <a:off x="793790" y="2640568"/>
            <a:ext cx="510302" cy="510302"/>
          </a:xfrm>
          <a:prstGeom prst="roundRect">
            <a:avLst>
              <a:gd name="adj" fmla="val 6667"/>
            </a:avLst>
          </a:prstGeom>
          <a:solidFill>
            <a:srgbClr val="F0EDE6"/>
          </a:solidFill>
          <a:ln/>
        </p:spPr>
        <p:txBody>
          <a:bodyPr/>
          <a:lstStyle/>
          <a:p>
            <a:endParaRPr lang="en-US"/>
          </a:p>
        </p:txBody>
      </p:sp>
      <p:sp>
        <p:nvSpPr>
          <p:cNvPr id="4" name="Text 2"/>
          <p:cNvSpPr/>
          <p:nvPr/>
        </p:nvSpPr>
        <p:spPr>
          <a:xfrm>
            <a:off x="878860" y="268307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1</a:t>
            </a:r>
            <a:endParaRPr lang="en-US" sz="2650" dirty="0"/>
          </a:p>
        </p:txBody>
      </p:sp>
      <p:sp>
        <p:nvSpPr>
          <p:cNvPr id="5" name="Text 3"/>
          <p:cNvSpPr/>
          <p:nvPr/>
        </p:nvSpPr>
        <p:spPr>
          <a:xfrm>
            <a:off x="1530906" y="2640568"/>
            <a:ext cx="4514136" cy="354330"/>
          </a:xfrm>
          <a:prstGeom prst="rect">
            <a:avLst/>
          </a:prstGeom>
          <a:noFill/>
          <a:ln/>
        </p:spPr>
        <p:txBody>
          <a:bodyPr wrap="none" lIns="0" tIns="0" rIns="0" bIns="0" rtlCol="0" anchor="t"/>
          <a:lstStyle/>
          <a:p>
            <a:pPr marL="0" indent="0">
              <a:lnSpc>
                <a:spcPts val="2750"/>
              </a:lnSpc>
              <a:buNone/>
            </a:pPr>
            <a:r>
              <a:rPr lang="en-US" sz="2200" b="1" dirty="0">
                <a:solidFill>
                  <a:srgbClr val="2C2821"/>
                </a:solidFill>
                <a:latin typeface="Alice" pitchFamily="34" charset="0"/>
                <a:ea typeface="Alice" pitchFamily="34" charset="-122"/>
                <a:cs typeface="Alice" pitchFamily="34" charset="-120"/>
              </a:rPr>
              <a:t>Web Scraping &amp; Context Extraction</a:t>
            </a:r>
            <a:endParaRPr lang="en-US" sz="2200" b="1" dirty="0"/>
          </a:p>
        </p:txBody>
      </p:sp>
      <p:sp>
        <p:nvSpPr>
          <p:cNvPr id="6" name="Text 4"/>
          <p:cNvSpPr/>
          <p:nvPr/>
        </p:nvSpPr>
        <p:spPr>
          <a:xfrm>
            <a:off x="1530906" y="3130987"/>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Extract key nouns from user queries (e.g., “admission requirements”) using NLP. Dynamically scrape relevant data from the Sukkur IBA website based on these extracted nouns.</a:t>
            </a:r>
            <a:endParaRPr lang="en-US" sz="1750" dirty="0"/>
          </a:p>
        </p:txBody>
      </p:sp>
      <p:sp>
        <p:nvSpPr>
          <p:cNvPr id="7" name="Shape 5"/>
          <p:cNvSpPr/>
          <p:nvPr/>
        </p:nvSpPr>
        <p:spPr>
          <a:xfrm>
            <a:off x="7428667" y="2640568"/>
            <a:ext cx="510302" cy="510302"/>
          </a:xfrm>
          <a:prstGeom prst="roundRect">
            <a:avLst>
              <a:gd name="adj" fmla="val 6667"/>
            </a:avLst>
          </a:prstGeom>
          <a:solidFill>
            <a:srgbClr val="F0EDE6"/>
          </a:solidFill>
          <a:ln/>
        </p:spPr>
        <p:txBody>
          <a:bodyPr/>
          <a:lstStyle/>
          <a:p>
            <a:endParaRPr lang="en-US"/>
          </a:p>
        </p:txBody>
      </p:sp>
      <p:sp>
        <p:nvSpPr>
          <p:cNvPr id="8" name="Text 6"/>
          <p:cNvSpPr/>
          <p:nvPr/>
        </p:nvSpPr>
        <p:spPr>
          <a:xfrm>
            <a:off x="7513737" y="268307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2</a:t>
            </a:r>
            <a:endParaRPr lang="en-US" sz="2650" dirty="0"/>
          </a:p>
        </p:txBody>
      </p:sp>
      <p:sp>
        <p:nvSpPr>
          <p:cNvPr id="9" name="Text 7"/>
          <p:cNvSpPr/>
          <p:nvPr/>
        </p:nvSpPr>
        <p:spPr>
          <a:xfrm>
            <a:off x="8165783" y="2640568"/>
            <a:ext cx="3990142" cy="354330"/>
          </a:xfrm>
          <a:prstGeom prst="rect">
            <a:avLst/>
          </a:prstGeom>
          <a:noFill/>
          <a:ln/>
        </p:spPr>
        <p:txBody>
          <a:bodyPr wrap="none" lIns="0" tIns="0" rIns="0" bIns="0" rtlCol="0" anchor="t"/>
          <a:lstStyle/>
          <a:p>
            <a:pPr marL="0" indent="0">
              <a:lnSpc>
                <a:spcPts val="2750"/>
              </a:lnSpc>
              <a:buNone/>
            </a:pPr>
            <a:r>
              <a:rPr lang="en-US" sz="2200" b="1" dirty="0">
                <a:solidFill>
                  <a:srgbClr val="2C2821"/>
                </a:solidFill>
                <a:latin typeface="Alice" pitchFamily="34" charset="0"/>
                <a:ea typeface="Alice" pitchFamily="34" charset="-122"/>
                <a:cs typeface="Alice" pitchFamily="34" charset="-120"/>
              </a:rPr>
              <a:t>ChromaDB for Semantic Search</a:t>
            </a:r>
            <a:endParaRPr lang="en-US" sz="2200" b="1" dirty="0"/>
          </a:p>
        </p:txBody>
      </p:sp>
      <p:sp>
        <p:nvSpPr>
          <p:cNvPr id="10" name="Text 8"/>
          <p:cNvSpPr/>
          <p:nvPr/>
        </p:nvSpPr>
        <p:spPr>
          <a:xfrm>
            <a:off x="8165783" y="3130987"/>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Convert scraped data into semantic vectors and store them in ChromaDB for fast retrieval. ChromaDB enables efficient search based on semantic similarity, ensuring relevant results.</a:t>
            </a:r>
            <a:endParaRPr lang="en-US" sz="1750" dirty="0"/>
          </a:p>
        </p:txBody>
      </p:sp>
      <p:sp>
        <p:nvSpPr>
          <p:cNvPr id="11" name="Shape 9"/>
          <p:cNvSpPr/>
          <p:nvPr/>
        </p:nvSpPr>
        <p:spPr>
          <a:xfrm>
            <a:off x="793790" y="5064562"/>
            <a:ext cx="510302" cy="510302"/>
          </a:xfrm>
          <a:prstGeom prst="roundRect">
            <a:avLst>
              <a:gd name="adj" fmla="val 6667"/>
            </a:avLst>
          </a:prstGeom>
          <a:solidFill>
            <a:srgbClr val="F0EDE6"/>
          </a:solidFill>
          <a:ln/>
        </p:spPr>
        <p:txBody>
          <a:bodyPr/>
          <a:lstStyle/>
          <a:p>
            <a:endParaRPr lang="en-US"/>
          </a:p>
        </p:txBody>
      </p:sp>
      <p:sp>
        <p:nvSpPr>
          <p:cNvPr id="12" name="Text 10"/>
          <p:cNvSpPr/>
          <p:nvPr/>
        </p:nvSpPr>
        <p:spPr>
          <a:xfrm>
            <a:off x="878860" y="510706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3</a:t>
            </a:r>
            <a:endParaRPr lang="en-US" sz="2650" dirty="0"/>
          </a:p>
        </p:txBody>
      </p:sp>
      <p:sp>
        <p:nvSpPr>
          <p:cNvPr id="13" name="Text 11"/>
          <p:cNvSpPr/>
          <p:nvPr/>
        </p:nvSpPr>
        <p:spPr>
          <a:xfrm>
            <a:off x="1530906" y="5064562"/>
            <a:ext cx="4946213" cy="354330"/>
          </a:xfrm>
          <a:prstGeom prst="rect">
            <a:avLst/>
          </a:prstGeom>
          <a:noFill/>
          <a:ln/>
        </p:spPr>
        <p:txBody>
          <a:bodyPr wrap="none" lIns="0" tIns="0" rIns="0" bIns="0" rtlCol="0" anchor="t"/>
          <a:lstStyle/>
          <a:p>
            <a:pPr marL="0" indent="0">
              <a:lnSpc>
                <a:spcPts val="2750"/>
              </a:lnSpc>
              <a:buNone/>
            </a:pPr>
            <a:r>
              <a:rPr lang="en-US" sz="2200" b="1" dirty="0">
                <a:solidFill>
                  <a:srgbClr val="2C2821"/>
                </a:solidFill>
                <a:latin typeface="Alice" pitchFamily="34" charset="0"/>
                <a:ea typeface="Alice" pitchFamily="34" charset="-122"/>
                <a:cs typeface="Alice" pitchFamily="34" charset="-120"/>
              </a:rPr>
              <a:t>Retrieval Augmented Generation (RAG)</a:t>
            </a:r>
            <a:endParaRPr lang="en-US" sz="2200" b="1" dirty="0"/>
          </a:p>
        </p:txBody>
      </p:sp>
      <p:sp>
        <p:nvSpPr>
          <p:cNvPr id="14" name="Text 12"/>
          <p:cNvSpPr/>
          <p:nvPr/>
        </p:nvSpPr>
        <p:spPr>
          <a:xfrm>
            <a:off x="1530906" y="5554980"/>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Retrieve contextually relevant content from ChromaDB based on query similarity. Use the RAG model to generate a coherent response by combining retrieved content with the original query.</a:t>
            </a:r>
            <a:endParaRPr lang="en-US" sz="1750" dirty="0"/>
          </a:p>
        </p:txBody>
      </p:sp>
      <p:sp>
        <p:nvSpPr>
          <p:cNvPr id="15" name="Shape 13"/>
          <p:cNvSpPr/>
          <p:nvPr/>
        </p:nvSpPr>
        <p:spPr>
          <a:xfrm>
            <a:off x="7428667" y="5064562"/>
            <a:ext cx="510302" cy="510302"/>
          </a:xfrm>
          <a:prstGeom prst="roundRect">
            <a:avLst>
              <a:gd name="adj" fmla="val 6667"/>
            </a:avLst>
          </a:prstGeom>
          <a:solidFill>
            <a:srgbClr val="F0EDE6"/>
          </a:solidFill>
          <a:ln/>
        </p:spPr>
        <p:txBody>
          <a:bodyPr/>
          <a:lstStyle/>
          <a:p>
            <a:endParaRPr lang="en-US"/>
          </a:p>
        </p:txBody>
      </p:sp>
      <p:sp>
        <p:nvSpPr>
          <p:cNvPr id="16" name="Text 14"/>
          <p:cNvSpPr/>
          <p:nvPr/>
        </p:nvSpPr>
        <p:spPr>
          <a:xfrm>
            <a:off x="7513737" y="5107067"/>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C2821"/>
                </a:solidFill>
                <a:latin typeface="Alice" pitchFamily="34" charset="0"/>
                <a:ea typeface="Alice" pitchFamily="34" charset="-122"/>
                <a:cs typeface="Alice" pitchFamily="34" charset="-120"/>
              </a:rPr>
              <a:t>4</a:t>
            </a:r>
            <a:endParaRPr lang="en-US" sz="2650" dirty="0"/>
          </a:p>
        </p:txBody>
      </p:sp>
      <p:sp>
        <p:nvSpPr>
          <p:cNvPr id="17" name="Text 15"/>
          <p:cNvSpPr/>
          <p:nvPr/>
        </p:nvSpPr>
        <p:spPr>
          <a:xfrm>
            <a:off x="8165783" y="506456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C2821"/>
                </a:solidFill>
                <a:latin typeface="Alice" pitchFamily="34" charset="0"/>
                <a:ea typeface="Alice" pitchFamily="34" charset="-122"/>
                <a:cs typeface="Alice" pitchFamily="34" charset="-120"/>
              </a:rPr>
              <a:t>User Interface</a:t>
            </a:r>
            <a:endParaRPr lang="en-US" sz="2200" b="1" dirty="0"/>
          </a:p>
        </p:txBody>
      </p:sp>
      <p:sp>
        <p:nvSpPr>
          <p:cNvPr id="18" name="Text 16"/>
          <p:cNvSpPr/>
          <p:nvPr/>
        </p:nvSpPr>
        <p:spPr>
          <a:xfrm>
            <a:off x="8165783" y="5554980"/>
            <a:ext cx="5670947"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Provide a conversational UI for seamless interaction with students, staff, and visitors. Design an intuitive and user-friendly interface that facilitates natural language interaction.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7106" y="634603"/>
            <a:ext cx="7403068" cy="586740"/>
          </a:xfrm>
          <a:prstGeom prst="rect">
            <a:avLst/>
          </a:prstGeom>
          <a:noFill/>
          <a:ln/>
        </p:spPr>
        <p:txBody>
          <a:bodyPr wrap="none" lIns="0" tIns="0" rIns="0" bIns="0" rtlCol="0" anchor="t"/>
          <a:lstStyle/>
          <a:p>
            <a:pPr marL="0" indent="0">
              <a:lnSpc>
                <a:spcPts val="4600"/>
              </a:lnSpc>
              <a:buNone/>
            </a:pPr>
            <a:r>
              <a:rPr lang="en-US" sz="3650" dirty="0">
                <a:solidFill>
                  <a:srgbClr val="233E32"/>
                </a:solidFill>
                <a:latin typeface="Alice" pitchFamily="34" charset="0"/>
                <a:ea typeface="Alice" pitchFamily="34" charset="-122"/>
                <a:cs typeface="Alice" pitchFamily="34" charset="-120"/>
              </a:rPr>
              <a:t>Benefits of a RAG-powered Chatbot</a:t>
            </a:r>
            <a:endParaRPr lang="en-US" sz="3650" dirty="0"/>
          </a:p>
        </p:txBody>
      </p:sp>
      <p:sp>
        <p:nvSpPr>
          <p:cNvPr id="4" name="Shape 1"/>
          <p:cNvSpPr/>
          <p:nvPr/>
        </p:nvSpPr>
        <p:spPr>
          <a:xfrm>
            <a:off x="657106" y="1502926"/>
            <a:ext cx="7829788" cy="1382197"/>
          </a:xfrm>
          <a:prstGeom prst="roundRect">
            <a:avLst>
              <a:gd name="adj" fmla="val 2038"/>
            </a:avLst>
          </a:prstGeom>
          <a:solidFill>
            <a:srgbClr val="F0EDE6"/>
          </a:solidFill>
          <a:ln/>
        </p:spPr>
        <p:txBody>
          <a:bodyPr/>
          <a:lstStyle/>
          <a:p>
            <a:endParaRPr lang="en-US"/>
          </a:p>
        </p:txBody>
      </p:sp>
      <p:sp>
        <p:nvSpPr>
          <p:cNvPr id="5" name="Text 2"/>
          <p:cNvSpPr/>
          <p:nvPr/>
        </p:nvSpPr>
        <p:spPr>
          <a:xfrm>
            <a:off x="844868" y="1690687"/>
            <a:ext cx="2711887" cy="293251"/>
          </a:xfrm>
          <a:prstGeom prst="rect">
            <a:avLst/>
          </a:prstGeom>
          <a:noFill/>
          <a:ln/>
        </p:spPr>
        <p:txBody>
          <a:bodyPr wrap="none" lIns="0" tIns="0" rIns="0" bIns="0" rtlCol="0" anchor="t"/>
          <a:lstStyle/>
          <a:p>
            <a:pPr marL="0" indent="0">
              <a:lnSpc>
                <a:spcPts val="2300"/>
              </a:lnSpc>
              <a:buNone/>
            </a:pPr>
            <a:r>
              <a:rPr lang="en-US" sz="1800" dirty="0">
                <a:solidFill>
                  <a:srgbClr val="2C2821"/>
                </a:solidFill>
                <a:latin typeface="Alice" pitchFamily="34" charset="0"/>
                <a:ea typeface="Alice" pitchFamily="34" charset="-122"/>
                <a:cs typeface="Alice" pitchFamily="34" charset="-120"/>
              </a:rPr>
              <a:t>Context-Aware Responses</a:t>
            </a:r>
            <a:endParaRPr lang="en-US" sz="1800" dirty="0"/>
          </a:p>
        </p:txBody>
      </p:sp>
      <p:sp>
        <p:nvSpPr>
          <p:cNvPr id="6" name="Text 3"/>
          <p:cNvSpPr/>
          <p:nvPr/>
        </p:nvSpPr>
        <p:spPr>
          <a:xfrm>
            <a:off x="844868" y="2096572"/>
            <a:ext cx="7454265" cy="600789"/>
          </a:xfrm>
          <a:prstGeom prst="rect">
            <a:avLst/>
          </a:prstGeom>
          <a:noFill/>
          <a:ln/>
        </p:spPr>
        <p:txBody>
          <a:bodyPr wrap="square" lIns="0" tIns="0" rIns="0" bIns="0" rtlCol="0" anchor="t"/>
          <a:lstStyle/>
          <a:p>
            <a:pPr marL="0" indent="0">
              <a:lnSpc>
                <a:spcPts val="2350"/>
              </a:lnSpc>
              <a:buNone/>
            </a:pPr>
            <a:r>
              <a:rPr lang="en-US" sz="1450" dirty="0">
                <a:solidFill>
                  <a:srgbClr val="2C2821"/>
                </a:solidFill>
                <a:latin typeface="Lora" pitchFamily="34" charset="0"/>
                <a:ea typeface="Lora" pitchFamily="34" charset="-122"/>
                <a:cs typeface="Lora" pitchFamily="34" charset="-120"/>
              </a:rPr>
              <a:t>Combines retrieval and generation for more accurate and relevant answers, providing users with tailored information.</a:t>
            </a:r>
            <a:endParaRPr lang="en-US" sz="1450" dirty="0"/>
          </a:p>
        </p:txBody>
      </p:sp>
      <p:sp>
        <p:nvSpPr>
          <p:cNvPr id="7" name="Shape 4"/>
          <p:cNvSpPr/>
          <p:nvPr/>
        </p:nvSpPr>
        <p:spPr>
          <a:xfrm>
            <a:off x="657106" y="3072884"/>
            <a:ext cx="7829788" cy="1382197"/>
          </a:xfrm>
          <a:prstGeom prst="roundRect">
            <a:avLst>
              <a:gd name="adj" fmla="val 2038"/>
            </a:avLst>
          </a:prstGeom>
          <a:solidFill>
            <a:srgbClr val="F0EDE6"/>
          </a:solidFill>
          <a:ln/>
        </p:spPr>
        <p:txBody>
          <a:bodyPr/>
          <a:lstStyle/>
          <a:p>
            <a:endParaRPr lang="en-US"/>
          </a:p>
        </p:txBody>
      </p:sp>
      <p:sp>
        <p:nvSpPr>
          <p:cNvPr id="8" name="Text 5"/>
          <p:cNvSpPr/>
          <p:nvPr/>
        </p:nvSpPr>
        <p:spPr>
          <a:xfrm>
            <a:off x="844868" y="3260646"/>
            <a:ext cx="3228618" cy="293251"/>
          </a:xfrm>
          <a:prstGeom prst="rect">
            <a:avLst/>
          </a:prstGeom>
          <a:noFill/>
          <a:ln/>
        </p:spPr>
        <p:txBody>
          <a:bodyPr wrap="none" lIns="0" tIns="0" rIns="0" bIns="0" rtlCol="0" anchor="t"/>
          <a:lstStyle/>
          <a:p>
            <a:pPr marL="0" indent="0">
              <a:lnSpc>
                <a:spcPts val="2300"/>
              </a:lnSpc>
              <a:buNone/>
            </a:pPr>
            <a:r>
              <a:rPr lang="en-US" sz="1800" dirty="0">
                <a:solidFill>
                  <a:srgbClr val="2C2821"/>
                </a:solidFill>
                <a:latin typeface="Alice" pitchFamily="34" charset="0"/>
                <a:ea typeface="Alice" pitchFamily="34" charset="-122"/>
                <a:cs typeface="Alice" pitchFamily="34" charset="-120"/>
              </a:rPr>
              <a:t>Efficient Information Retrieval</a:t>
            </a:r>
            <a:endParaRPr lang="en-US" sz="1800" dirty="0"/>
          </a:p>
        </p:txBody>
      </p:sp>
      <p:sp>
        <p:nvSpPr>
          <p:cNvPr id="9" name="Text 6"/>
          <p:cNvSpPr/>
          <p:nvPr/>
        </p:nvSpPr>
        <p:spPr>
          <a:xfrm>
            <a:off x="844868" y="3666530"/>
            <a:ext cx="7454265" cy="600789"/>
          </a:xfrm>
          <a:prstGeom prst="rect">
            <a:avLst/>
          </a:prstGeom>
          <a:noFill/>
          <a:ln/>
        </p:spPr>
        <p:txBody>
          <a:bodyPr wrap="square" lIns="0" tIns="0" rIns="0" bIns="0" rtlCol="0" anchor="t"/>
          <a:lstStyle/>
          <a:p>
            <a:pPr marL="0" indent="0">
              <a:lnSpc>
                <a:spcPts val="2350"/>
              </a:lnSpc>
              <a:buNone/>
            </a:pPr>
            <a:r>
              <a:rPr lang="en-US" sz="1450" dirty="0">
                <a:solidFill>
                  <a:srgbClr val="2C2821"/>
                </a:solidFill>
                <a:latin typeface="Lora" pitchFamily="34" charset="0"/>
                <a:ea typeface="Lora" pitchFamily="34" charset="-122"/>
                <a:cs typeface="Lora" pitchFamily="34" charset="-120"/>
              </a:rPr>
              <a:t>ChromaDB ensures fast and scalable data access, enabling quick and efficient retrieval of relevant information from the Sukkur IBA website.</a:t>
            </a:r>
            <a:endParaRPr lang="en-US" sz="1450" dirty="0"/>
          </a:p>
        </p:txBody>
      </p:sp>
      <p:sp>
        <p:nvSpPr>
          <p:cNvPr id="10" name="Shape 7"/>
          <p:cNvSpPr/>
          <p:nvPr/>
        </p:nvSpPr>
        <p:spPr>
          <a:xfrm>
            <a:off x="657106" y="4642842"/>
            <a:ext cx="7829788" cy="1382197"/>
          </a:xfrm>
          <a:prstGeom prst="roundRect">
            <a:avLst>
              <a:gd name="adj" fmla="val 2038"/>
            </a:avLst>
          </a:prstGeom>
          <a:solidFill>
            <a:srgbClr val="F0EDE6"/>
          </a:solidFill>
          <a:ln/>
        </p:spPr>
        <p:txBody>
          <a:bodyPr/>
          <a:lstStyle/>
          <a:p>
            <a:endParaRPr lang="en-US"/>
          </a:p>
        </p:txBody>
      </p:sp>
      <p:sp>
        <p:nvSpPr>
          <p:cNvPr id="11" name="Text 8"/>
          <p:cNvSpPr/>
          <p:nvPr/>
        </p:nvSpPr>
        <p:spPr>
          <a:xfrm>
            <a:off x="844868" y="4830604"/>
            <a:ext cx="2347198" cy="293251"/>
          </a:xfrm>
          <a:prstGeom prst="rect">
            <a:avLst/>
          </a:prstGeom>
          <a:noFill/>
          <a:ln/>
        </p:spPr>
        <p:txBody>
          <a:bodyPr wrap="none" lIns="0" tIns="0" rIns="0" bIns="0" rtlCol="0" anchor="t"/>
          <a:lstStyle/>
          <a:p>
            <a:pPr marL="0" indent="0">
              <a:lnSpc>
                <a:spcPts val="2300"/>
              </a:lnSpc>
              <a:buNone/>
            </a:pPr>
            <a:r>
              <a:rPr lang="en-US" sz="1800" dirty="0">
                <a:solidFill>
                  <a:srgbClr val="2C2821"/>
                </a:solidFill>
                <a:latin typeface="Alice" pitchFamily="34" charset="0"/>
                <a:ea typeface="Alice" pitchFamily="34" charset="-122"/>
                <a:cs typeface="Alice" pitchFamily="34" charset="-120"/>
              </a:rPr>
              <a:t>Real-Time Adaptation</a:t>
            </a:r>
            <a:endParaRPr lang="en-US" sz="1800" dirty="0"/>
          </a:p>
        </p:txBody>
      </p:sp>
      <p:sp>
        <p:nvSpPr>
          <p:cNvPr id="12" name="Text 9"/>
          <p:cNvSpPr/>
          <p:nvPr/>
        </p:nvSpPr>
        <p:spPr>
          <a:xfrm>
            <a:off x="844868" y="5236488"/>
            <a:ext cx="7454265" cy="600789"/>
          </a:xfrm>
          <a:prstGeom prst="rect">
            <a:avLst/>
          </a:prstGeom>
          <a:noFill/>
          <a:ln/>
        </p:spPr>
        <p:txBody>
          <a:bodyPr wrap="square" lIns="0" tIns="0" rIns="0" bIns="0" rtlCol="0" anchor="t"/>
          <a:lstStyle/>
          <a:p>
            <a:pPr marL="0" indent="0">
              <a:lnSpc>
                <a:spcPts val="2350"/>
              </a:lnSpc>
              <a:buNone/>
            </a:pPr>
            <a:r>
              <a:rPr lang="en-US" sz="1450" dirty="0">
                <a:solidFill>
                  <a:srgbClr val="2C2821"/>
                </a:solidFill>
                <a:latin typeface="Lora" pitchFamily="34" charset="0"/>
                <a:ea typeface="Lora" pitchFamily="34" charset="-122"/>
                <a:cs typeface="Lora" pitchFamily="34" charset="-120"/>
              </a:rPr>
              <a:t>Easy to update with new website content, keeping responses current and ensuring users have access to the latest information.</a:t>
            </a:r>
            <a:endParaRPr lang="en-US" sz="1450" dirty="0"/>
          </a:p>
        </p:txBody>
      </p:sp>
      <p:sp>
        <p:nvSpPr>
          <p:cNvPr id="13" name="Shape 10"/>
          <p:cNvSpPr/>
          <p:nvPr/>
        </p:nvSpPr>
        <p:spPr>
          <a:xfrm>
            <a:off x="657106" y="6212800"/>
            <a:ext cx="7829788" cy="1382197"/>
          </a:xfrm>
          <a:prstGeom prst="roundRect">
            <a:avLst>
              <a:gd name="adj" fmla="val 2038"/>
            </a:avLst>
          </a:prstGeom>
          <a:solidFill>
            <a:srgbClr val="F0EDE6"/>
          </a:solidFill>
          <a:ln/>
        </p:spPr>
        <p:txBody>
          <a:bodyPr/>
          <a:lstStyle/>
          <a:p>
            <a:endParaRPr lang="en-US"/>
          </a:p>
        </p:txBody>
      </p:sp>
      <p:sp>
        <p:nvSpPr>
          <p:cNvPr id="14" name="Text 11"/>
          <p:cNvSpPr/>
          <p:nvPr/>
        </p:nvSpPr>
        <p:spPr>
          <a:xfrm>
            <a:off x="844868" y="6400562"/>
            <a:ext cx="2803684" cy="293251"/>
          </a:xfrm>
          <a:prstGeom prst="rect">
            <a:avLst/>
          </a:prstGeom>
          <a:noFill/>
          <a:ln/>
        </p:spPr>
        <p:txBody>
          <a:bodyPr wrap="none" lIns="0" tIns="0" rIns="0" bIns="0" rtlCol="0" anchor="t"/>
          <a:lstStyle/>
          <a:p>
            <a:pPr marL="0" indent="0">
              <a:lnSpc>
                <a:spcPts val="2300"/>
              </a:lnSpc>
              <a:buNone/>
            </a:pPr>
            <a:r>
              <a:rPr lang="en-US" sz="1800" dirty="0">
                <a:solidFill>
                  <a:srgbClr val="2C2821"/>
                </a:solidFill>
                <a:latin typeface="Alice" pitchFamily="34" charset="0"/>
                <a:ea typeface="Alice" pitchFamily="34" charset="-122"/>
                <a:cs typeface="Alice" pitchFamily="34" charset="-120"/>
              </a:rPr>
              <a:t>Enhanced User Experience</a:t>
            </a:r>
            <a:endParaRPr lang="en-US" sz="1800" dirty="0"/>
          </a:p>
        </p:txBody>
      </p:sp>
      <p:sp>
        <p:nvSpPr>
          <p:cNvPr id="15" name="Text 12"/>
          <p:cNvSpPr/>
          <p:nvPr/>
        </p:nvSpPr>
        <p:spPr>
          <a:xfrm>
            <a:off x="844868" y="6806446"/>
            <a:ext cx="7454265" cy="600789"/>
          </a:xfrm>
          <a:prstGeom prst="rect">
            <a:avLst/>
          </a:prstGeom>
          <a:noFill/>
          <a:ln/>
        </p:spPr>
        <p:txBody>
          <a:bodyPr wrap="square" lIns="0" tIns="0" rIns="0" bIns="0" rtlCol="0" anchor="t"/>
          <a:lstStyle/>
          <a:p>
            <a:pPr marL="0" indent="0">
              <a:lnSpc>
                <a:spcPts val="2350"/>
              </a:lnSpc>
              <a:buNone/>
            </a:pPr>
            <a:r>
              <a:rPr lang="en-US" sz="1450" dirty="0">
                <a:solidFill>
                  <a:srgbClr val="2C2821"/>
                </a:solidFill>
                <a:latin typeface="Lora" pitchFamily="34" charset="0"/>
                <a:ea typeface="Lora" pitchFamily="34" charset="-122"/>
                <a:cs typeface="Lora" pitchFamily="34" charset="-120"/>
              </a:rPr>
              <a:t>Instant, personalized, and accurate answers improve user interaction, providing a seamless and efficient experience for all stakeholders.</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676751" y="533162"/>
            <a:ext cx="8518446" cy="604242"/>
          </a:xfrm>
          <a:prstGeom prst="rect">
            <a:avLst/>
          </a:prstGeom>
          <a:noFill/>
          <a:ln/>
        </p:spPr>
        <p:txBody>
          <a:bodyPr wrap="none" lIns="0" tIns="0" rIns="0" bIns="0" rtlCol="0" anchor="t"/>
          <a:lstStyle/>
          <a:p>
            <a:pPr marL="0" indent="0">
              <a:lnSpc>
                <a:spcPts val="4750"/>
              </a:lnSpc>
              <a:buNone/>
            </a:pPr>
            <a:r>
              <a:rPr lang="en-US" sz="3800" dirty="0">
                <a:solidFill>
                  <a:srgbClr val="233E32"/>
                </a:solidFill>
                <a:latin typeface="Alice" pitchFamily="34" charset="0"/>
                <a:ea typeface="Alice" pitchFamily="34" charset="-122"/>
                <a:cs typeface="Alice" pitchFamily="34" charset="-120"/>
              </a:rPr>
              <a:t>Technical Stack for Sukkur IBA Chatbot</a:t>
            </a:r>
            <a:endParaRPr lang="en-US" sz="3800" dirty="0"/>
          </a:p>
        </p:txBody>
      </p:sp>
      <p:pic>
        <p:nvPicPr>
          <p:cNvPr id="3" name="Image 0" descr="preencoded.png"/>
          <p:cNvPicPr>
            <a:picLocks noChangeAspect="1"/>
          </p:cNvPicPr>
          <p:nvPr/>
        </p:nvPicPr>
        <p:blipFill>
          <a:blip r:embed="rId3"/>
          <a:stretch>
            <a:fillRect/>
          </a:stretch>
        </p:blipFill>
        <p:spPr>
          <a:xfrm>
            <a:off x="676751" y="1524119"/>
            <a:ext cx="483394" cy="483394"/>
          </a:xfrm>
          <a:prstGeom prst="rect">
            <a:avLst/>
          </a:prstGeom>
        </p:spPr>
      </p:pic>
      <p:sp>
        <p:nvSpPr>
          <p:cNvPr id="4" name="Text 1"/>
          <p:cNvSpPr/>
          <p:nvPr/>
        </p:nvSpPr>
        <p:spPr>
          <a:xfrm>
            <a:off x="676751" y="2200870"/>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2C2821"/>
                </a:solidFill>
                <a:latin typeface="Alice" pitchFamily="34" charset="0"/>
                <a:ea typeface="Alice" pitchFamily="34" charset="-122"/>
                <a:cs typeface="Alice" pitchFamily="34" charset="-120"/>
              </a:rPr>
              <a:t>Python</a:t>
            </a:r>
            <a:endParaRPr lang="en-US" sz="1900" dirty="0"/>
          </a:p>
        </p:txBody>
      </p:sp>
      <p:sp>
        <p:nvSpPr>
          <p:cNvPr id="5" name="Text 2"/>
          <p:cNvSpPr/>
          <p:nvPr/>
        </p:nvSpPr>
        <p:spPr>
          <a:xfrm>
            <a:off x="676751" y="2618899"/>
            <a:ext cx="3101697" cy="1237298"/>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Python will be the primary programming language for web scraping, NLP tasks, and backend development.</a:t>
            </a:r>
            <a:endParaRPr lang="en-US" sz="1500" dirty="0"/>
          </a:p>
        </p:txBody>
      </p:sp>
      <p:pic>
        <p:nvPicPr>
          <p:cNvPr id="6" name="Image 1" descr="preencoded.png"/>
          <p:cNvPicPr>
            <a:picLocks noChangeAspect="1"/>
          </p:cNvPicPr>
          <p:nvPr/>
        </p:nvPicPr>
        <p:blipFill>
          <a:blip r:embed="rId4"/>
          <a:stretch>
            <a:fillRect/>
          </a:stretch>
        </p:blipFill>
        <p:spPr>
          <a:xfrm>
            <a:off x="4068485" y="1524119"/>
            <a:ext cx="483394" cy="483394"/>
          </a:xfrm>
          <a:prstGeom prst="rect">
            <a:avLst/>
          </a:prstGeom>
        </p:spPr>
      </p:pic>
      <p:sp>
        <p:nvSpPr>
          <p:cNvPr id="7" name="Text 3"/>
          <p:cNvSpPr/>
          <p:nvPr/>
        </p:nvSpPr>
        <p:spPr>
          <a:xfrm>
            <a:off x="4068485" y="2200870"/>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2C2821"/>
                </a:solidFill>
                <a:latin typeface="Alice" pitchFamily="34" charset="0"/>
                <a:ea typeface="Alice" pitchFamily="34" charset="-122"/>
                <a:cs typeface="Alice" pitchFamily="34" charset="-120"/>
              </a:rPr>
              <a:t>NLP</a:t>
            </a:r>
            <a:endParaRPr lang="en-US" sz="1900" dirty="0"/>
          </a:p>
        </p:txBody>
      </p:sp>
      <p:sp>
        <p:nvSpPr>
          <p:cNvPr id="8" name="Text 4"/>
          <p:cNvSpPr/>
          <p:nvPr/>
        </p:nvSpPr>
        <p:spPr>
          <a:xfrm>
            <a:off x="4068485" y="2618899"/>
            <a:ext cx="3101697" cy="1237298"/>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SpaCy and BERT will be used for natural language processing, specifically for noun extraction and understanding user queries.</a:t>
            </a:r>
            <a:endParaRPr lang="en-US" sz="1500" dirty="0"/>
          </a:p>
        </p:txBody>
      </p:sp>
      <p:pic>
        <p:nvPicPr>
          <p:cNvPr id="9" name="Image 2" descr="preencoded.png"/>
          <p:cNvPicPr>
            <a:picLocks noChangeAspect="1"/>
          </p:cNvPicPr>
          <p:nvPr/>
        </p:nvPicPr>
        <p:blipFill>
          <a:blip r:embed="rId5"/>
          <a:stretch>
            <a:fillRect/>
          </a:stretch>
        </p:blipFill>
        <p:spPr>
          <a:xfrm>
            <a:off x="7460218" y="1524119"/>
            <a:ext cx="483394" cy="483394"/>
          </a:xfrm>
          <a:prstGeom prst="rect">
            <a:avLst/>
          </a:prstGeom>
        </p:spPr>
      </p:pic>
      <p:sp>
        <p:nvSpPr>
          <p:cNvPr id="10" name="Text 5"/>
          <p:cNvSpPr/>
          <p:nvPr/>
        </p:nvSpPr>
        <p:spPr>
          <a:xfrm>
            <a:off x="7460218" y="2200870"/>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2C2821"/>
                </a:solidFill>
                <a:latin typeface="Alice" pitchFamily="34" charset="0"/>
                <a:ea typeface="Alice" pitchFamily="34" charset="-122"/>
                <a:cs typeface="Alice" pitchFamily="34" charset="-120"/>
              </a:rPr>
              <a:t>ChromaDB</a:t>
            </a:r>
            <a:endParaRPr lang="en-US" sz="1900" dirty="0"/>
          </a:p>
        </p:txBody>
      </p:sp>
      <p:sp>
        <p:nvSpPr>
          <p:cNvPr id="11" name="Text 6"/>
          <p:cNvSpPr/>
          <p:nvPr/>
        </p:nvSpPr>
        <p:spPr>
          <a:xfrm>
            <a:off x="7460218" y="2618899"/>
            <a:ext cx="3101697" cy="1546622"/>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ChromaDB will serve as the database for storing and retrieving semantic vectors of scraped data, ensuring efficient semantic search.</a:t>
            </a:r>
            <a:endParaRPr lang="en-US" sz="1500" dirty="0"/>
          </a:p>
        </p:txBody>
      </p:sp>
      <p:pic>
        <p:nvPicPr>
          <p:cNvPr id="12" name="Image 3" descr="preencoded.png"/>
          <p:cNvPicPr>
            <a:picLocks noChangeAspect="1"/>
          </p:cNvPicPr>
          <p:nvPr/>
        </p:nvPicPr>
        <p:blipFill>
          <a:blip r:embed="rId6"/>
          <a:stretch>
            <a:fillRect/>
          </a:stretch>
        </p:blipFill>
        <p:spPr>
          <a:xfrm>
            <a:off x="10851952" y="1524119"/>
            <a:ext cx="483394" cy="483394"/>
          </a:xfrm>
          <a:prstGeom prst="rect">
            <a:avLst/>
          </a:prstGeom>
        </p:spPr>
      </p:pic>
      <p:sp>
        <p:nvSpPr>
          <p:cNvPr id="13" name="Text 7"/>
          <p:cNvSpPr/>
          <p:nvPr/>
        </p:nvSpPr>
        <p:spPr>
          <a:xfrm>
            <a:off x="10851952" y="2200870"/>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2C2821"/>
                </a:solidFill>
                <a:latin typeface="Alice" pitchFamily="34" charset="0"/>
                <a:ea typeface="Alice" pitchFamily="34" charset="-122"/>
                <a:cs typeface="Alice" pitchFamily="34" charset="-120"/>
              </a:rPr>
              <a:t>RAG Model</a:t>
            </a:r>
            <a:endParaRPr lang="en-US" sz="1900" dirty="0"/>
          </a:p>
        </p:txBody>
      </p:sp>
      <p:sp>
        <p:nvSpPr>
          <p:cNvPr id="14" name="Text 8"/>
          <p:cNvSpPr/>
          <p:nvPr/>
        </p:nvSpPr>
        <p:spPr>
          <a:xfrm>
            <a:off x="10851952" y="2618899"/>
            <a:ext cx="3101697" cy="1855946"/>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A pre-trained Retrieval Augmented Generation model will be employed for generating coherent responses based on retrieved context and user queries.</a:t>
            </a:r>
            <a:endParaRPr lang="en-US" sz="1500" dirty="0"/>
          </a:p>
        </p:txBody>
      </p:sp>
      <p:pic>
        <p:nvPicPr>
          <p:cNvPr id="15" name="Image 4" descr="preencoded.png"/>
          <p:cNvPicPr>
            <a:picLocks noChangeAspect="1"/>
          </p:cNvPicPr>
          <p:nvPr/>
        </p:nvPicPr>
        <p:blipFill>
          <a:blip r:embed="rId7"/>
          <a:stretch>
            <a:fillRect/>
          </a:stretch>
        </p:blipFill>
        <p:spPr>
          <a:xfrm>
            <a:off x="676751" y="5054918"/>
            <a:ext cx="483394" cy="483394"/>
          </a:xfrm>
          <a:prstGeom prst="rect">
            <a:avLst/>
          </a:prstGeom>
        </p:spPr>
      </p:pic>
      <p:sp>
        <p:nvSpPr>
          <p:cNvPr id="16" name="Text 9"/>
          <p:cNvSpPr/>
          <p:nvPr/>
        </p:nvSpPr>
        <p:spPr>
          <a:xfrm>
            <a:off x="676751" y="5731669"/>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2C2821"/>
                </a:solidFill>
                <a:latin typeface="Alice" pitchFamily="34" charset="0"/>
                <a:ea typeface="Alice" pitchFamily="34" charset="-122"/>
                <a:cs typeface="Alice" pitchFamily="34" charset="-120"/>
              </a:rPr>
              <a:t>Frontend: React</a:t>
            </a:r>
            <a:endParaRPr lang="en-US" sz="1900" dirty="0"/>
          </a:p>
        </p:txBody>
      </p:sp>
      <p:sp>
        <p:nvSpPr>
          <p:cNvPr id="17" name="Text 10"/>
          <p:cNvSpPr/>
          <p:nvPr/>
        </p:nvSpPr>
        <p:spPr>
          <a:xfrm>
            <a:off x="676751" y="6149697"/>
            <a:ext cx="3101697" cy="1237298"/>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React will be used for building the interactive chatbot interface, providing a user-friendly and responsive experience.</a:t>
            </a:r>
            <a:endParaRPr lang="en-US" sz="1500" dirty="0"/>
          </a:p>
        </p:txBody>
      </p:sp>
      <p:pic>
        <p:nvPicPr>
          <p:cNvPr id="18" name="Image 5" descr="preencoded.png"/>
          <p:cNvPicPr>
            <a:picLocks noChangeAspect="1"/>
          </p:cNvPicPr>
          <p:nvPr/>
        </p:nvPicPr>
        <p:blipFill>
          <a:blip r:embed="rId8"/>
          <a:stretch>
            <a:fillRect/>
          </a:stretch>
        </p:blipFill>
        <p:spPr>
          <a:xfrm>
            <a:off x="4068485" y="5054918"/>
            <a:ext cx="483394" cy="483394"/>
          </a:xfrm>
          <a:prstGeom prst="rect">
            <a:avLst/>
          </a:prstGeom>
        </p:spPr>
      </p:pic>
      <p:sp>
        <p:nvSpPr>
          <p:cNvPr id="19" name="Text 11"/>
          <p:cNvSpPr/>
          <p:nvPr/>
        </p:nvSpPr>
        <p:spPr>
          <a:xfrm>
            <a:off x="4068485" y="5731669"/>
            <a:ext cx="2417088" cy="302062"/>
          </a:xfrm>
          <a:prstGeom prst="rect">
            <a:avLst/>
          </a:prstGeom>
          <a:noFill/>
          <a:ln/>
        </p:spPr>
        <p:txBody>
          <a:bodyPr wrap="none" lIns="0" tIns="0" rIns="0" bIns="0" rtlCol="0" anchor="t"/>
          <a:lstStyle/>
          <a:p>
            <a:pPr marL="0" indent="0" algn="l">
              <a:lnSpc>
                <a:spcPts val="2350"/>
              </a:lnSpc>
              <a:buNone/>
            </a:pPr>
            <a:r>
              <a:rPr lang="en-US" sz="1900" dirty="0">
                <a:solidFill>
                  <a:srgbClr val="2C2821"/>
                </a:solidFill>
                <a:latin typeface="Alice" pitchFamily="34" charset="0"/>
                <a:ea typeface="Alice" pitchFamily="34" charset="-122"/>
                <a:cs typeface="Alice" pitchFamily="34" charset="-120"/>
              </a:rPr>
              <a:t>Backend: Flask</a:t>
            </a:r>
            <a:endParaRPr lang="en-US" sz="1900" dirty="0"/>
          </a:p>
        </p:txBody>
      </p:sp>
      <p:sp>
        <p:nvSpPr>
          <p:cNvPr id="20" name="Text 12"/>
          <p:cNvSpPr/>
          <p:nvPr/>
        </p:nvSpPr>
        <p:spPr>
          <a:xfrm>
            <a:off x="4068485" y="6149697"/>
            <a:ext cx="3101697" cy="1546622"/>
          </a:xfrm>
          <a:prstGeom prst="rect">
            <a:avLst/>
          </a:prstGeom>
          <a:noFill/>
          <a:ln/>
        </p:spPr>
        <p:txBody>
          <a:bodyPr wrap="square" lIns="0" tIns="0" rIns="0" bIns="0" rtlCol="0" anchor="t"/>
          <a:lstStyle/>
          <a:p>
            <a:pPr marL="0" indent="0" algn="l">
              <a:lnSpc>
                <a:spcPts val="2400"/>
              </a:lnSpc>
              <a:buNone/>
            </a:pPr>
            <a:r>
              <a:rPr lang="en-US" sz="1500" dirty="0">
                <a:solidFill>
                  <a:srgbClr val="2C2821"/>
                </a:solidFill>
                <a:latin typeface="Lora" pitchFamily="34" charset="0"/>
                <a:ea typeface="Lora" pitchFamily="34" charset="-122"/>
                <a:cs typeface="Lora" pitchFamily="34" charset="-120"/>
              </a:rPr>
              <a:t>Flask will serve as the backend framework for API development and managing communication between the chatbot frontend and backend systems.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821180"/>
            <a:ext cx="8188164" cy="1417558"/>
          </a:xfrm>
          <a:prstGeom prst="rect">
            <a:avLst/>
          </a:prstGeom>
          <a:noFill/>
          <a:ln/>
        </p:spPr>
        <p:txBody>
          <a:bodyPr wrap="square" lIns="0" tIns="0" rIns="0" bIns="0" rtlCol="0" anchor="t"/>
          <a:lstStyle/>
          <a:p>
            <a:pPr marL="0" indent="0">
              <a:lnSpc>
                <a:spcPts val="5550"/>
              </a:lnSpc>
              <a:buNone/>
            </a:pPr>
            <a:r>
              <a:rPr lang="en-US" sz="4450" dirty="0">
                <a:solidFill>
                  <a:srgbClr val="152D47"/>
                </a:solidFill>
                <a:latin typeface="Alice" panose="020B0604020202020204" charset="0"/>
                <a:ea typeface="Alice" panose="020B0604020202020204" charset="0"/>
                <a:cs typeface="Crimson Pro Semi Bold" pitchFamily="34" charset="-120"/>
              </a:rPr>
              <a:t>Text Modification Application for Student Feedback</a:t>
            </a:r>
          </a:p>
          <a:p>
            <a:pPr marL="0" indent="0">
              <a:lnSpc>
                <a:spcPts val="5550"/>
              </a:lnSpc>
              <a:buNone/>
            </a:pPr>
            <a:endParaRPr lang="en-US" sz="4450" dirty="0">
              <a:latin typeface="Alice" panose="020B0604020202020204" charset="0"/>
              <a:ea typeface="Alice" panose="020B0604020202020204" charset="0"/>
            </a:endParaRPr>
          </a:p>
        </p:txBody>
      </p:sp>
      <p:sp>
        <p:nvSpPr>
          <p:cNvPr id="5" name="Shape 2"/>
          <p:cNvSpPr/>
          <p:nvPr/>
        </p:nvSpPr>
        <p:spPr>
          <a:xfrm>
            <a:off x="793790" y="6028373"/>
            <a:ext cx="362903" cy="362903"/>
          </a:xfrm>
          <a:prstGeom prst="roundRect">
            <a:avLst>
              <a:gd name="adj" fmla="val 25194296"/>
            </a:avLst>
          </a:prstGeom>
          <a:noFill/>
          <a:ln w="7620">
            <a:solidFill>
              <a:srgbClr val="FFFFFF"/>
            </a:solidFill>
            <a:prstDash val="solid"/>
          </a:ln>
        </p:spPr>
        <p:txBody>
          <a:bodyPr/>
          <a:lstStyle/>
          <a:p>
            <a:endParaRPr lang="en-US"/>
          </a:p>
        </p:txBody>
      </p:sp>
      <p:sp>
        <p:nvSpPr>
          <p:cNvPr id="4" name="TextBox 3">
            <a:extLst>
              <a:ext uri="{FF2B5EF4-FFF2-40B4-BE49-F238E27FC236}">
                <a16:creationId xmlns:a16="http://schemas.microsoft.com/office/drawing/2014/main" id="{76EA20EB-819B-4E0B-B864-C1C3D96DE5CF}"/>
              </a:ext>
            </a:extLst>
          </p:cNvPr>
          <p:cNvSpPr txBox="1"/>
          <p:nvPr/>
        </p:nvSpPr>
        <p:spPr>
          <a:xfrm>
            <a:off x="605641" y="3550721"/>
            <a:ext cx="7992094" cy="3108543"/>
          </a:xfrm>
          <a:prstGeom prst="rect">
            <a:avLst/>
          </a:prstGeom>
          <a:noFill/>
        </p:spPr>
        <p:txBody>
          <a:bodyPr wrap="square" rtlCol="0">
            <a:spAutoFit/>
          </a:bodyPr>
          <a:lstStyle/>
          <a:p>
            <a:pPr algn="just"/>
            <a:r>
              <a:rPr lang="en-US" sz="2800" dirty="0">
                <a:latin typeface="Alice" panose="020B0604020202020204" charset="0"/>
                <a:ea typeface="Alice" panose="020B0604020202020204" charset="0"/>
              </a:rPr>
              <a:t>Develop an application that modifies student feedback while preserving its sentiment and key aspects. The system will perform </a:t>
            </a:r>
            <a:r>
              <a:rPr lang="en-US" sz="2800" b="1" dirty="0">
                <a:latin typeface="Alice" panose="020B0604020202020204" charset="0"/>
                <a:ea typeface="Alice" panose="020B0604020202020204" charset="0"/>
              </a:rPr>
              <a:t>aspect-based sentiment analysis</a:t>
            </a:r>
            <a:r>
              <a:rPr lang="en-US" sz="2800" dirty="0">
                <a:latin typeface="Alice" panose="020B0604020202020204" charset="0"/>
                <a:ea typeface="Alice" panose="020B0604020202020204" charset="0"/>
              </a:rPr>
              <a:t> to identify and analyze feedback aspects (e.g., teaching quality, facilities) and rephrase the feedback while maintaining the original sentiment.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793790" y="2177058"/>
            <a:ext cx="8291513"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Alice" panose="020B0604020202020204" charset="0"/>
                <a:ea typeface="Alice" panose="020B0604020202020204" charset="0"/>
                <a:cs typeface="Crimson Pro Semi Bold" pitchFamily="34" charset="-120"/>
              </a:rPr>
              <a:t>Key Components of the Application</a:t>
            </a:r>
            <a:endParaRPr lang="en-US" sz="4450" dirty="0">
              <a:latin typeface="Alice" panose="020B0604020202020204" charset="0"/>
              <a:ea typeface="Alice" panose="020B0604020202020204" charset="0"/>
            </a:endParaRPr>
          </a:p>
        </p:txBody>
      </p:sp>
      <p:sp>
        <p:nvSpPr>
          <p:cNvPr id="3" name="Text 1"/>
          <p:cNvSpPr/>
          <p:nvPr/>
        </p:nvSpPr>
        <p:spPr>
          <a:xfrm>
            <a:off x="793790" y="3452813"/>
            <a:ext cx="4781669" cy="354330"/>
          </a:xfrm>
          <a:prstGeom prst="rect">
            <a:avLst/>
          </a:prstGeom>
          <a:noFill/>
          <a:ln/>
        </p:spPr>
        <p:txBody>
          <a:bodyPr wrap="none" lIns="0" tIns="0" rIns="0" bIns="0" rtlCol="0" anchor="t"/>
          <a:lstStyle/>
          <a:p>
            <a:pPr marL="0" indent="0">
              <a:lnSpc>
                <a:spcPts val="2750"/>
              </a:lnSpc>
              <a:buNone/>
            </a:pPr>
            <a:r>
              <a:rPr lang="en-US" sz="2200" b="1" dirty="0">
                <a:solidFill>
                  <a:srgbClr val="152D47"/>
                </a:solidFill>
                <a:latin typeface="Alice" panose="020B0604020202020204" charset="0"/>
                <a:ea typeface="Alice" panose="020B0604020202020204" charset="0"/>
                <a:cs typeface="Crimson Pro Semi Bold" pitchFamily="34" charset="-120"/>
              </a:rPr>
              <a:t>Aspect-Based Sentiment Analysis (ABSA)</a:t>
            </a:r>
            <a:endParaRPr lang="en-US" sz="2200" b="1" dirty="0">
              <a:latin typeface="Alice" panose="020B0604020202020204" charset="0"/>
              <a:ea typeface="Alice" panose="020B0604020202020204" charset="0"/>
            </a:endParaRPr>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Alice" panose="020B0604020202020204" charset="0"/>
                <a:ea typeface="Alice" panose="020B0604020202020204" charset="0"/>
                <a:cs typeface="Heebo" pitchFamily="34" charset="-120"/>
              </a:rPr>
              <a:t>The application will utilize ABSA to extract and analyze different aspects of student feedback, such as teaching quality, campus environment, or administrative processes. For each aspect, the sentiment will be identified (positive, negative, or neutral).</a:t>
            </a:r>
            <a:endParaRPr lang="en-US" sz="1750" dirty="0">
              <a:latin typeface="Alice" panose="020B0604020202020204" charset="0"/>
              <a:ea typeface="Alice" panose="020B0604020202020204" charset="0"/>
            </a:endParaRPr>
          </a:p>
        </p:txBody>
      </p:sp>
      <p:sp>
        <p:nvSpPr>
          <p:cNvPr id="5" name="Text 3"/>
          <p:cNvSpPr/>
          <p:nvPr/>
        </p:nvSpPr>
        <p:spPr>
          <a:xfrm>
            <a:off x="7599521" y="3452813"/>
            <a:ext cx="2973467" cy="354330"/>
          </a:xfrm>
          <a:prstGeom prst="rect">
            <a:avLst/>
          </a:prstGeom>
          <a:noFill/>
          <a:ln/>
        </p:spPr>
        <p:txBody>
          <a:bodyPr wrap="none" lIns="0" tIns="0" rIns="0" bIns="0" rtlCol="0" anchor="t"/>
          <a:lstStyle/>
          <a:p>
            <a:pPr marL="0" indent="0">
              <a:lnSpc>
                <a:spcPts val="2750"/>
              </a:lnSpc>
              <a:buNone/>
            </a:pPr>
            <a:r>
              <a:rPr lang="en-US" sz="2200" b="1" dirty="0">
                <a:solidFill>
                  <a:srgbClr val="152D47"/>
                </a:solidFill>
                <a:latin typeface="Alice" panose="020B0604020202020204" charset="0"/>
                <a:ea typeface="Alice" panose="020B0604020202020204" charset="0"/>
                <a:cs typeface="Crimson Pro Semi Bold" pitchFamily="34" charset="-120"/>
              </a:rPr>
              <a:t>Text Modification Engine</a:t>
            </a:r>
            <a:endParaRPr lang="en-US" sz="2200" b="1" dirty="0">
              <a:latin typeface="Alice" panose="020B0604020202020204" charset="0"/>
              <a:ea typeface="Alice" panose="020B0604020202020204" charset="0"/>
            </a:endParaRPr>
          </a:p>
        </p:txBody>
      </p:sp>
      <p:sp>
        <p:nvSpPr>
          <p:cNvPr id="6" name="Text 4"/>
          <p:cNvSpPr/>
          <p:nvPr/>
        </p:nvSpPr>
        <p:spPr>
          <a:xfrm>
            <a:off x="7599521" y="4033957"/>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Alice" panose="020B0604020202020204" charset="0"/>
                <a:ea typeface="Alice" panose="020B0604020202020204" charset="0"/>
                <a:cs typeface="Heebo" pitchFamily="34" charset="-120"/>
              </a:rPr>
              <a:t>A sophisticated text modification engine will rephrase or simplify feedback text while maintaining its original sentiment. This ensures that feedback remains clear, constructive, and actionable for faculty and administrators.</a:t>
            </a:r>
            <a:endParaRPr lang="en-US" sz="1750" dirty="0">
              <a:latin typeface="Alice" panose="020B0604020202020204" charset="0"/>
              <a:ea typeface="Alice" panose="020B060402020202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99453" y="901422"/>
            <a:ext cx="7917894" cy="1094661"/>
          </a:xfrm>
          <a:prstGeom prst="rect">
            <a:avLst/>
          </a:prstGeom>
          <a:noFill/>
          <a:ln/>
        </p:spPr>
        <p:txBody>
          <a:bodyPr wrap="square" lIns="0" tIns="0" rIns="0" bIns="0" rtlCol="0" anchor="t"/>
          <a:lstStyle/>
          <a:p>
            <a:pPr marL="0" indent="0">
              <a:lnSpc>
                <a:spcPts val="4300"/>
              </a:lnSpc>
              <a:buNone/>
            </a:pPr>
            <a:r>
              <a:rPr lang="en-US" sz="3400" dirty="0">
                <a:solidFill>
                  <a:srgbClr val="152D47"/>
                </a:solidFill>
                <a:latin typeface="Alice" panose="020B0604020202020204" charset="0"/>
                <a:ea typeface="Alice" panose="020B0604020202020204" charset="0"/>
                <a:cs typeface="Crimson Pro Semi Bold" pitchFamily="34" charset="-120"/>
              </a:rPr>
              <a:t>Benefits of the Text Modification Application</a:t>
            </a:r>
            <a:endParaRPr lang="en-US" sz="3400" dirty="0">
              <a:latin typeface="Alice" panose="020B0604020202020204" charset="0"/>
              <a:ea typeface="Alice" panose="020B0604020202020204" charset="0"/>
            </a:endParaRPr>
          </a:p>
        </p:txBody>
      </p:sp>
      <p:sp>
        <p:nvSpPr>
          <p:cNvPr id="4" name="Shape 1"/>
          <p:cNvSpPr/>
          <p:nvPr/>
        </p:nvSpPr>
        <p:spPr>
          <a:xfrm>
            <a:off x="6099453" y="2455783"/>
            <a:ext cx="394097" cy="394097"/>
          </a:xfrm>
          <a:prstGeom prst="roundRect">
            <a:avLst>
              <a:gd name="adj" fmla="val 6667"/>
            </a:avLst>
          </a:prstGeom>
          <a:solidFill>
            <a:srgbClr val="F2EEEE"/>
          </a:solidFill>
          <a:ln/>
        </p:spPr>
        <p:txBody>
          <a:bodyPr/>
          <a:lstStyle/>
          <a:p>
            <a:endParaRPr lang="en-US">
              <a:latin typeface="Alice" panose="020B0604020202020204" charset="0"/>
              <a:ea typeface="Alice" panose="020B0604020202020204" charset="0"/>
            </a:endParaRPr>
          </a:p>
        </p:txBody>
      </p:sp>
      <p:sp>
        <p:nvSpPr>
          <p:cNvPr id="5" name="Text 2"/>
          <p:cNvSpPr/>
          <p:nvPr/>
        </p:nvSpPr>
        <p:spPr>
          <a:xfrm>
            <a:off x="6668691" y="2455783"/>
            <a:ext cx="2490192" cy="273606"/>
          </a:xfrm>
          <a:prstGeom prst="rect">
            <a:avLst/>
          </a:prstGeom>
          <a:noFill/>
          <a:ln/>
        </p:spPr>
        <p:txBody>
          <a:bodyPr wrap="none" lIns="0" tIns="0" rIns="0" bIns="0" rtlCol="0" anchor="t"/>
          <a:lstStyle/>
          <a:p>
            <a:pPr marL="0" indent="0">
              <a:lnSpc>
                <a:spcPts val="2150"/>
              </a:lnSpc>
              <a:buNone/>
            </a:pPr>
            <a:r>
              <a:rPr lang="en-US" sz="1700" dirty="0">
                <a:solidFill>
                  <a:srgbClr val="4C4C4D"/>
                </a:solidFill>
                <a:latin typeface="Alice" panose="020B0604020202020204" charset="0"/>
                <a:ea typeface="Alice" panose="020B0604020202020204" charset="0"/>
                <a:cs typeface="Crimson Pro Semi Bold" pitchFamily="34" charset="-120"/>
              </a:rPr>
              <a:t>Improved Feedback Quality</a:t>
            </a:r>
            <a:endParaRPr lang="en-US" sz="1700" dirty="0">
              <a:latin typeface="Alice" panose="020B0604020202020204" charset="0"/>
              <a:ea typeface="Alice" panose="020B0604020202020204" charset="0"/>
            </a:endParaRPr>
          </a:p>
        </p:txBody>
      </p:sp>
      <p:sp>
        <p:nvSpPr>
          <p:cNvPr id="6" name="Text 3"/>
          <p:cNvSpPr/>
          <p:nvPr/>
        </p:nvSpPr>
        <p:spPr>
          <a:xfrm>
            <a:off x="6668691" y="2834402"/>
            <a:ext cx="7348657" cy="560308"/>
          </a:xfrm>
          <a:prstGeom prst="rect">
            <a:avLst/>
          </a:prstGeom>
          <a:noFill/>
          <a:ln/>
        </p:spPr>
        <p:txBody>
          <a:bodyPr wrap="square" lIns="0" tIns="0" rIns="0" bIns="0" rtlCol="0" anchor="t"/>
          <a:lstStyle/>
          <a:p>
            <a:pPr marL="0" indent="0">
              <a:lnSpc>
                <a:spcPts val="2200"/>
              </a:lnSpc>
              <a:buNone/>
            </a:pPr>
            <a:r>
              <a:rPr lang="en-US" sz="1350" dirty="0">
                <a:solidFill>
                  <a:srgbClr val="4C4C4D"/>
                </a:solidFill>
                <a:latin typeface="Alice" panose="020B0604020202020204" charset="0"/>
                <a:ea typeface="Alice" panose="020B0604020202020204" charset="0"/>
                <a:cs typeface="Heebo" pitchFamily="34" charset="-120"/>
              </a:rPr>
              <a:t>The application ensures that feedback is constructive and actionable while preserving the original sentiment. This fosters a positive feedback culture within the university.</a:t>
            </a:r>
            <a:endParaRPr lang="en-US" sz="1350" dirty="0">
              <a:latin typeface="Alice" panose="020B0604020202020204" charset="0"/>
              <a:ea typeface="Alice" panose="020B0604020202020204" charset="0"/>
            </a:endParaRPr>
          </a:p>
        </p:txBody>
      </p:sp>
      <p:sp>
        <p:nvSpPr>
          <p:cNvPr id="7" name="Shape 4"/>
          <p:cNvSpPr/>
          <p:nvPr/>
        </p:nvSpPr>
        <p:spPr>
          <a:xfrm>
            <a:off x="6099453" y="3766899"/>
            <a:ext cx="394097" cy="394097"/>
          </a:xfrm>
          <a:prstGeom prst="roundRect">
            <a:avLst>
              <a:gd name="adj" fmla="val 6667"/>
            </a:avLst>
          </a:prstGeom>
          <a:solidFill>
            <a:srgbClr val="F2EEEE"/>
          </a:solidFill>
          <a:ln/>
        </p:spPr>
        <p:txBody>
          <a:bodyPr/>
          <a:lstStyle/>
          <a:p>
            <a:endParaRPr lang="en-US">
              <a:latin typeface="Alice" panose="020B0604020202020204" charset="0"/>
              <a:ea typeface="Alice" panose="020B0604020202020204" charset="0"/>
            </a:endParaRPr>
          </a:p>
        </p:txBody>
      </p:sp>
      <p:sp>
        <p:nvSpPr>
          <p:cNvPr id="8" name="Text 5"/>
          <p:cNvSpPr/>
          <p:nvPr/>
        </p:nvSpPr>
        <p:spPr>
          <a:xfrm>
            <a:off x="6668691" y="3766899"/>
            <a:ext cx="2189678" cy="273606"/>
          </a:xfrm>
          <a:prstGeom prst="rect">
            <a:avLst/>
          </a:prstGeom>
          <a:noFill/>
          <a:ln/>
        </p:spPr>
        <p:txBody>
          <a:bodyPr wrap="none" lIns="0" tIns="0" rIns="0" bIns="0" rtlCol="0" anchor="t"/>
          <a:lstStyle/>
          <a:p>
            <a:pPr marL="0" indent="0">
              <a:lnSpc>
                <a:spcPts val="2150"/>
              </a:lnSpc>
              <a:buNone/>
            </a:pPr>
            <a:r>
              <a:rPr lang="en-US" sz="1700" dirty="0">
                <a:solidFill>
                  <a:srgbClr val="4C4C4D"/>
                </a:solidFill>
                <a:latin typeface="Alice" panose="020B0604020202020204" charset="0"/>
                <a:ea typeface="Alice" panose="020B0604020202020204" charset="0"/>
                <a:cs typeface="Crimson Pro Semi Bold" pitchFamily="34" charset="-120"/>
              </a:rPr>
              <a:t>Data-Driven Insights</a:t>
            </a:r>
            <a:endParaRPr lang="en-US" sz="1700" dirty="0">
              <a:latin typeface="Alice" panose="020B0604020202020204" charset="0"/>
              <a:ea typeface="Alice" panose="020B0604020202020204" charset="0"/>
            </a:endParaRPr>
          </a:p>
        </p:txBody>
      </p:sp>
      <p:sp>
        <p:nvSpPr>
          <p:cNvPr id="9" name="Text 6"/>
          <p:cNvSpPr/>
          <p:nvPr/>
        </p:nvSpPr>
        <p:spPr>
          <a:xfrm>
            <a:off x="6668691" y="4145518"/>
            <a:ext cx="7348657" cy="560308"/>
          </a:xfrm>
          <a:prstGeom prst="rect">
            <a:avLst/>
          </a:prstGeom>
          <a:noFill/>
          <a:ln/>
        </p:spPr>
        <p:txBody>
          <a:bodyPr wrap="square" lIns="0" tIns="0" rIns="0" bIns="0" rtlCol="0" anchor="t"/>
          <a:lstStyle/>
          <a:p>
            <a:pPr marL="0" indent="0">
              <a:lnSpc>
                <a:spcPts val="2200"/>
              </a:lnSpc>
              <a:buNone/>
            </a:pPr>
            <a:r>
              <a:rPr lang="en-US" sz="1350" dirty="0">
                <a:solidFill>
                  <a:srgbClr val="4C4C4D"/>
                </a:solidFill>
                <a:latin typeface="Alice" panose="020B0604020202020204" charset="0"/>
                <a:ea typeface="Alice" panose="020B0604020202020204" charset="0"/>
                <a:cs typeface="Heebo" pitchFamily="34" charset="-120"/>
              </a:rPr>
              <a:t>The application provides detailed insights into student satisfaction across various aspects, enabling universities to identify specific areas for improvement based on data analysis.</a:t>
            </a:r>
            <a:endParaRPr lang="en-US" sz="1350" dirty="0">
              <a:latin typeface="Alice" panose="020B0604020202020204" charset="0"/>
              <a:ea typeface="Alice" panose="020B0604020202020204" charset="0"/>
            </a:endParaRPr>
          </a:p>
        </p:txBody>
      </p:sp>
      <p:sp>
        <p:nvSpPr>
          <p:cNvPr id="10" name="Shape 7"/>
          <p:cNvSpPr/>
          <p:nvPr/>
        </p:nvSpPr>
        <p:spPr>
          <a:xfrm>
            <a:off x="6099453" y="5078016"/>
            <a:ext cx="394097" cy="394097"/>
          </a:xfrm>
          <a:prstGeom prst="roundRect">
            <a:avLst>
              <a:gd name="adj" fmla="val 6667"/>
            </a:avLst>
          </a:prstGeom>
          <a:solidFill>
            <a:srgbClr val="F2EEEE"/>
          </a:solidFill>
          <a:ln/>
        </p:spPr>
        <p:txBody>
          <a:bodyPr/>
          <a:lstStyle/>
          <a:p>
            <a:endParaRPr lang="en-US">
              <a:latin typeface="Alice" panose="020B0604020202020204" charset="0"/>
              <a:ea typeface="Alice" panose="020B0604020202020204" charset="0"/>
            </a:endParaRPr>
          </a:p>
        </p:txBody>
      </p:sp>
      <p:sp>
        <p:nvSpPr>
          <p:cNvPr id="11" name="Text 8"/>
          <p:cNvSpPr/>
          <p:nvPr/>
        </p:nvSpPr>
        <p:spPr>
          <a:xfrm>
            <a:off x="6668691" y="5078016"/>
            <a:ext cx="2189678" cy="273606"/>
          </a:xfrm>
          <a:prstGeom prst="rect">
            <a:avLst/>
          </a:prstGeom>
          <a:noFill/>
          <a:ln/>
        </p:spPr>
        <p:txBody>
          <a:bodyPr wrap="none" lIns="0" tIns="0" rIns="0" bIns="0" rtlCol="0" anchor="t"/>
          <a:lstStyle/>
          <a:p>
            <a:pPr marL="0" indent="0">
              <a:lnSpc>
                <a:spcPts val="2150"/>
              </a:lnSpc>
              <a:buNone/>
            </a:pPr>
            <a:r>
              <a:rPr lang="en-US" sz="1700" dirty="0">
                <a:solidFill>
                  <a:srgbClr val="4C4C4D"/>
                </a:solidFill>
                <a:latin typeface="Alice" panose="020B0604020202020204" charset="0"/>
                <a:ea typeface="Alice" panose="020B0604020202020204" charset="0"/>
                <a:cs typeface="Crimson Pro Semi Bold" pitchFamily="34" charset="-120"/>
              </a:rPr>
              <a:t>Time-Saving</a:t>
            </a:r>
            <a:endParaRPr lang="en-US" sz="1700" dirty="0">
              <a:latin typeface="Alice" panose="020B0604020202020204" charset="0"/>
              <a:ea typeface="Alice" panose="020B0604020202020204" charset="0"/>
            </a:endParaRPr>
          </a:p>
        </p:txBody>
      </p:sp>
      <p:sp>
        <p:nvSpPr>
          <p:cNvPr id="12" name="Text 9"/>
          <p:cNvSpPr/>
          <p:nvPr/>
        </p:nvSpPr>
        <p:spPr>
          <a:xfrm>
            <a:off x="6668691" y="5456634"/>
            <a:ext cx="7348657" cy="560308"/>
          </a:xfrm>
          <a:prstGeom prst="rect">
            <a:avLst/>
          </a:prstGeom>
          <a:noFill/>
          <a:ln/>
        </p:spPr>
        <p:txBody>
          <a:bodyPr wrap="square" lIns="0" tIns="0" rIns="0" bIns="0" rtlCol="0" anchor="t"/>
          <a:lstStyle/>
          <a:p>
            <a:pPr marL="0" indent="0">
              <a:lnSpc>
                <a:spcPts val="2200"/>
              </a:lnSpc>
              <a:buNone/>
            </a:pPr>
            <a:r>
              <a:rPr lang="en-US" sz="1350" dirty="0">
                <a:solidFill>
                  <a:srgbClr val="4C4C4D"/>
                </a:solidFill>
                <a:latin typeface="Alice" panose="020B0604020202020204" charset="0"/>
                <a:ea typeface="Alice" panose="020B0604020202020204" charset="0"/>
                <a:cs typeface="Heebo" pitchFamily="34" charset="-120"/>
              </a:rPr>
              <a:t>The application automates feedback analysis and report generation, saving valuable time for faculty and administrative staff, allowing them to focus on other important tasks.</a:t>
            </a:r>
            <a:endParaRPr lang="en-US" sz="1350" dirty="0">
              <a:latin typeface="Alice" panose="020B0604020202020204" charset="0"/>
              <a:ea typeface="Alice" panose="020B0604020202020204" charset="0"/>
            </a:endParaRPr>
          </a:p>
        </p:txBody>
      </p:sp>
      <p:sp>
        <p:nvSpPr>
          <p:cNvPr id="13" name="Shape 10"/>
          <p:cNvSpPr/>
          <p:nvPr/>
        </p:nvSpPr>
        <p:spPr>
          <a:xfrm>
            <a:off x="6099453" y="6389132"/>
            <a:ext cx="394097" cy="394097"/>
          </a:xfrm>
          <a:prstGeom prst="roundRect">
            <a:avLst>
              <a:gd name="adj" fmla="val 6667"/>
            </a:avLst>
          </a:prstGeom>
          <a:solidFill>
            <a:srgbClr val="F2EEEE"/>
          </a:solidFill>
          <a:ln/>
        </p:spPr>
        <p:txBody>
          <a:bodyPr/>
          <a:lstStyle/>
          <a:p>
            <a:endParaRPr lang="en-US">
              <a:latin typeface="Alice" panose="020B0604020202020204" charset="0"/>
              <a:ea typeface="Alice" panose="020B0604020202020204" charset="0"/>
            </a:endParaRPr>
          </a:p>
        </p:txBody>
      </p:sp>
      <p:sp>
        <p:nvSpPr>
          <p:cNvPr id="14" name="Text 11"/>
          <p:cNvSpPr/>
          <p:nvPr/>
        </p:nvSpPr>
        <p:spPr>
          <a:xfrm>
            <a:off x="6668691" y="6389132"/>
            <a:ext cx="2189678" cy="273606"/>
          </a:xfrm>
          <a:prstGeom prst="rect">
            <a:avLst/>
          </a:prstGeom>
          <a:noFill/>
          <a:ln/>
        </p:spPr>
        <p:txBody>
          <a:bodyPr wrap="none" lIns="0" tIns="0" rIns="0" bIns="0" rtlCol="0" anchor="t"/>
          <a:lstStyle/>
          <a:p>
            <a:pPr marL="0" indent="0">
              <a:lnSpc>
                <a:spcPts val="2150"/>
              </a:lnSpc>
              <a:buNone/>
            </a:pPr>
            <a:r>
              <a:rPr lang="en-US" sz="1700" dirty="0">
                <a:solidFill>
                  <a:srgbClr val="4C4C4D"/>
                </a:solidFill>
                <a:latin typeface="Alice" panose="020B0604020202020204" charset="0"/>
                <a:ea typeface="Alice" panose="020B0604020202020204" charset="0"/>
                <a:cs typeface="Crimson Pro Semi Bold" pitchFamily="34" charset="-120"/>
              </a:rPr>
              <a:t>Actionable Reports</a:t>
            </a:r>
            <a:endParaRPr lang="en-US" sz="1700" dirty="0">
              <a:latin typeface="Alice" panose="020B0604020202020204" charset="0"/>
              <a:ea typeface="Alice" panose="020B0604020202020204" charset="0"/>
            </a:endParaRPr>
          </a:p>
        </p:txBody>
      </p:sp>
      <p:sp>
        <p:nvSpPr>
          <p:cNvPr id="15" name="Text 12"/>
          <p:cNvSpPr/>
          <p:nvPr/>
        </p:nvSpPr>
        <p:spPr>
          <a:xfrm>
            <a:off x="6668691" y="6767751"/>
            <a:ext cx="7348657" cy="560308"/>
          </a:xfrm>
          <a:prstGeom prst="rect">
            <a:avLst/>
          </a:prstGeom>
          <a:noFill/>
          <a:ln/>
        </p:spPr>
        <p:txBody>
          <a:bodyPr wrap="square" lIns="0" tIns="0" rIns="0" bIns="0" rtlCol="0" anchor="t"/>
          <a:lstStyle/>
          <a:p>
            <a:pPr marL="0" indent="0">
              <a:lnSpc>
                <a:spcPts val="2200"/>
              </a:lnSpc>
              <a:buNone/>
            </a:pPr>
            <a:r>
              <a:rPr lang="en-US" sz="1350" dirty="0">
                <a:solidFill>
                  <a:srgbClr val="4C4C4D"/>
                </a:solidFill>
                <a:latin typeface="Alice" panose="020B0604020202020204" charset="0"/>
                <a:ea typeface="Alice" panose="020B0604020202020204" charset="0"/>
                <a:cs typeface="Heebo" pitchFamily="34" charset="-120"/>
              </a:rPr>
              <a:t>The application generates comprehensive reports that highlight key areas for improvement, enabling universities to make data-driven decisions that benefit students and faculty alike.</a:t>
            </a:r>
            <a:endParaRPr lang="en-US" sz="1350" dirty="0">
              <a:latin typeface="Alice" panose="020B0604020202020204" charset="0"/>
              <a:ea typeface="Alice" panose="020B060402020202020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TotalTime>
  <Words>793</Words>
  <Application>Microsoft Office PowerPoint</Application>
  <PresentationFormat>Custom</PresentationFormat>
  <Paragraphs>76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Lora Bold</vt:lpstr>
      <vt:lpstr>Alice</vt:lpstr>
      <vt:lpstr>Lora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Nimra</dc:creator>
  <cp:lastModifiedBy>Nimra</cp:lastModifiedBy>
  <cp:revision>17</cp:revision>
  <dcterms:created xsi:type="dcterms:W3CDTF">2025-03-10T08:11:57Z</dcterms:created>
  <dcterms:modified xsi:type="dcterms:W3CDTF">2025-04-09T08:27:43Z</dcterms:modified>
</cp:coreProperties>
</file>